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79" r:id="rId5"/>
    <p:sldId id="278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0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D4938-2695-4A02-96BC-08CA0D76F975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9F6E5-35A5-4015-90FB-7D343AF19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82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D4938-2695-4A02-96BC-08CA0D76F975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9F6E5-35A5-4015-90FB-7D343AF19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836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D4938-2695-4A02-96BC-08CA0D76F975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9F6E5-35A5-4015-90FB-7D343AF19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500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D4938-2695-4A02-96BC-08CA0D76F975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9F6E5-35A5-4015-90FB-7D343AF19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50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D4938-2695-4A02-96BC-08CA0D76F975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9F6E5-35A5-4015-90FB-7D343AF19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926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D4938-2695-4A02-96BC-08CA0D76F975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9F6E5-35A5-4015-90FB-7D343AF19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16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D4938-2695-4A02-96BC-08CA0D76F975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9F6E5-35A5-4015-90FB-7D343AF19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73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D4938-2695-4A02-96BC-08CA0D76F975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9F6E5-35A5-4015-90FB-7D343AF19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82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D4938-2695-4A02-96BC-08CA0D76F975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9F6E5-35A5-4015-90FB-7D343AF19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285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D4938-2695-4A02-96BC-08CA0D76F975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9F6E5-35A5-4015-90FB-7D343AF19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060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D4938-2695-4A02-96BC-08CA0D76F975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9F6E5-35A5-4015-90FB-7D343AF19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00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9D4938-2695-4A02-96BC-08CA0D76F975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9F6E5-35A5-4015-90FB-7D343AF19CB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00A7431-68A4-484E-BEDA-AEF415C9CCF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965205" y="369765"/>
            <a:ext cx="1226795" cy="11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704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73B8A0-AAE0-490D-B43C-2424AAB3EB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31240"/>
            <a:ext cx="9144000" cy="2387600"/>
          </a:xfrm>
        </p:spPr>
        <p:txBody>
          <a:bodyPr/>
          <a:lstStyle/>
          <a:p>
            <a:r>
              <a:rPr lang="ru-RU" dirty="0" err="1"/>
              <a:t>Микрочелики</a:t>
            </a:r>
            <a:r>
              <a:rPr lang="ru-RU" dirty="0"/>
              <a:t>: толстые козявки</a:t>
            </a:r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2233A77-AE70-47FC-85D4-CE12A2552F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ru-RU" dirty="0"/>
              <a:t>Нижний текст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279301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238889-6894-4E69-9634-8E341F87C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Firmicutes</a:t>
            </a:r>
            <a:r>
              <a:rPr lang="ru-RU" dirty="0"/>
              <a:t>: </a:t>
            </a:r>
            <a:r>
              <a:rPr lang="en-US" dirty="0" err="1"/>
              <a:t>Tallobacteria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B58ED7-3F24-43C8-8613-2D5043F63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166282" cy="4424255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Включает актиномицеты и родственные им организмы. Все они составляют три различные группы бактерий.</a:t>
            </a:r>
          </a:p>
          <a:p>
            <a:endParaRPr lang="ru-RU" dirty="0"/>
          </a:p>
          <a:p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26AFF31-5F80-42CF-BC0A-9D44BA3B1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676" y="1825625"/>
            <a:ext cx="5544324" cy="20195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19759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864FE6-74D6-4620-AA4B-351110192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478" y="1825625"/>
            <a:ext cx="4096322" cy="373432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813CB1-FEDD-4E70-B87A-7C3A25A49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 Class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737167-F868-49BC-A29F-C246321C5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681186" cy="4779361"/>
          </a:xfrm>
        </p:spPr>
        <p:txBody>
          <a:bodyPr>
            <a:normAutofit fontScale="55000" lnSpcReduction="20000"/>
          </a:bodyPr>
          <a:lstStyle/>
          <a:p>
            <a:r>
              <a:rPr lang="ru-RU" dirty="0" err="1"/>
              <a:t>Corynebacterium</a:t>
            </a:r>
            <a:r>
              <a:rPr lang="ru-RU" dirty="0"/>
              <a:t> </a:t>
            </a:r>
            <a:r>
              <a:rPr lang="ru-RU" dirty="0" err="1"/>
              <a:t>diphteriae</a:t>
            </a:r>
            <a:r>
              <a:rPr lang="ru-RU" dirty="0"/>
              <a:t>: Грамположительные, палочковидные бактерии, способные к образованию спор. Известны как возбудители дифтерии, серьёзного инфекционного заболевания.</a:t>
            </a:r>
          </a:p>
          <a:p>
            <a:r>
              <a:rPr lang="ru-RU" dirty="0" err="1"/>
              <a:t>Arthrobacter</a:t>
            </a:r>
            <a:r>
              <a:rPr lang="ru-RU" dirty="0"/>
              <a:t> </a:t>
            </a:r>
            <a:r>
              <a:rPr lang="ru-RU" dirty="0" err="1"/>
              <a:t>globiformis</a:t>
            </a:r>
            <a:r>
              <a:rPr lang="ru-RU" dirty="0"/>
              <a:t>: Грамположительные, палочковидные бактерии, которые при определённых условиях могут принимать кокковую форму. Широко распространены в почве, где участвуют в процессах биодеградации.</a:t>
            </a:r>
          </a:p>
          <a:p>
            <a:r>
              <a:rPr lang="ru-RU" dirty="0" err="1"/>
              <a:t>Brevibacterium</a:t>
            </a:r>
            <a:r>
              <a:rPr lang="ru-RU" dirty="0"/>
              <a:t> </a:t>
            </a:r>
            <a:r>
              <a:rPr lang="ru-RU" dirty="0" err="1"/>
              <a:t>linens</a:t>
            </a:r>
            <a:r>
              <a:rPr lang="ru-RU" dirty="0"/>
              <a:t>: Грамположительные, палочковидные бактерии, известные своим участием в процессе созревания сыров, придают им характерный аромат и цвет.</a:t>
            </a:r>
          </a:p>
          <a:p>
            <a:r>
              <a:rPr lang="ru-RU" dirty="0" err="1"/>
              <a:t>Cellulomonas</a:t>
            </a:r>
            <a:r>
              <a:rPr lang="ru-RU" dirty="0"/>
              <a:t> </a:t>
            </a:r>
            <a:r>
              <a:rPr lang="ru-RU" dirty="0" err="1"/>
              <a:t>flavigena</a:t>
            </a:r>
            <a:r>
              <a:rPr lang="ru-RU" dirty="0"/>
              <a:t>: Грамположительные, палочковидные бактерии, способные разлагать целлюлозу, используются в промышленности для производства целлюлазы.</a:t>
            </a:r>
          </a:p>
          <a:p>
            <a:r>
              <a:rPr lang="ru-RU" dirty="0" err="1"/>
              <a:t>Curtobacterium</a:t>
            </a:r>
            <a:r>
              <a:rPr lang="ru-RU" dirty="0"/>
              <a:t> </a:t>
            </a:r>
            <a:r>
              <a:rPr lang="ru-RU" dirty="0" err="1"/>
              <a:t>flaccumfaciens</a:t>
            </a:r>
            <a:r>
              <a:rPr lang="ru-RU" dirty="0"/>
              <a:t>: Грамположительные, палочковидные бактерии, могут быть патогенными для растений, вызывают болезни бобовых культур.</a:t>
            </a:r>
          </a:p>
          <a:p>
            <a:r>
              <a:rPr lang="ru-RU" dirty="0" err="1"/>
              <a:t>Microbacterium</a:t>
            </a:r>
            <a:r>
              <a:rPr lang="ru-RU" dirty="0"/>
              <a:t> </a:t>
            </a:r>
            <a:r>
              <a:rPr lang="ru-RU" dirty="0" err="1"/>
              <a:t>oxydans</a:t>
            </a:r>
            <a:r>
              <a:rPr lang="ru-RU" dirty="0"/>
              <a:t>: Грамположительные, палочковидные бактерии, обитают в различных средах, включая почву и воду, могут участвовать в окислительных процессах.</a:t>
            </a:r>
          </a:p>
          <a:p>
            <a:r>
              <a:rPr lang="ru-RU" dirty="0" err="1"/>
              <a:t>Kurthia</a:t>
            </a:r>
            <a:r>
              <a:rPr lang="ru-RU" dirty="0"/>
              <a:t> </a:t>
            </a:r>
            <a:r>
              <a:rPr lang="ru-RU" dirty="0" err="1"/>
              <a:t>zopfii</a:t>
            </a:r>
            <a:r>
              <a:rPr lang="ru-RU" dirty="0"/>
              <a:t>: Грамположительные, палочковидные бактерии, встречаются в почве и пищевых продуктах, могут участвовать в процессах порчи мяса.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en-US" dirty="0"/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id="{7071E21F-205B-4A62-8CE8-203804FF4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817" y="273376"/>
            <a:ext cx="1861952" cy="139033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Немецкий сыр Ромадур с красной плёнкой, образованной Brevibacterium linens">
            <a:extLst>
              <a:ext uri="{FF2B5EF4-FFF2-40B4-BE49-F238E27FC236}">
                <a16:creationId xmlns:a16="http://schemas.microsoft.com/office/drawing/2014/main" id="{EA2C5AF8-44ED-4F55-B345-453A9FDB4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663" y="273376"/>
            <a:ext cx="1343712" cy="134714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>
            <a:extLst>
              <a:ext uri="{FF2B5EF4-FFF2-40B4-BE49-F238E27FC236}">
                <a16:creationId xmlns:a16="http://schemas.microsoft.com/office/drawing/2014/main" id="{28ADCBCE-6361-4769-9026-E92A0A1B9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269" y="253015"/>
            <a:ext cx="1699801" cy="14376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>
            <a:extLst>
              <a:ext uri="{FF2B5EF4-FFF2-40B4-BE49-F238E27FC236}">
                <a16:creationId xmlns:a16="http://schemas.microsoft.com/office/drawing/2014/main" id="{20D55D89-71B0-4199-BC9F-54FE24ECC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964" y="273376"/>
            <a:ext cx="1947751" cy="144101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Клетки Arthrobacter sp. в фазово-контрастном микроскопе">
            <a:extLst>
              <a:ext uri="{FF2B5EF4-FFF2-40B4-BE49-F238E27FC236}">
                <a16:creationId xmlns:a16="http://schemas.microsoft.com/office/drawing/2014/main" id="{863774F0-82CC-4B48-9ABC-ACF04988C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5264" y="4215304"/>
            <a:ext cx="1550854" cy="99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84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813CB1-FEDD-4E70-B87A-7C3A25A49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449"/>
            <a:ext cx="10515600" cy="1325563"/>
          </a:xfrm>
        </p:spPr>
        <p:txBody>
          <a:bodyPr/>
          <a:lstStyle/>
          <a:p>
            <a:r>
              <a:rPr lang="en-US" dirty="0"/>
              <a:t>2.2 </a:t>
            </a:r>
            <a:r>
              <a:rPr lang="en-US" dirty="0" err="1"/>
              <a:t>Propionobacteriaceae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737167-F868-49BC-A29F-C246321C5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681186" cy="4779361"/>
          </a:xfrm>
        </p:spPr>
        <p:txBody>
          <a:bodyPr>
            <a:normAutofit/>
          </a:bodyPr>
          <a:lstStyle/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535DA88-68F9-4131-A483-31048F50A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099" y="4994952"/>
            <a:ext cx="4407983" cy="9568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96E0E5AF-5D9C-452C-BD02-06420E859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551" y="2540080"/>
            <a:ext cx="2322573" cy="16054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E11A71A-BFA8-44D1-989C-10E9EF8CD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5058" y="3193951"/>
            <a:ext cx="2300131" cy="16660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6942A5-A09B-4403-A518-4E23C58BB65E}"/>
              </a:ext>
            </a:extLst>
          </p:cNvPr>
          <p:cNvSpPr txBox="1"/>
          <p:nvPr/>
        </p:nvSpPr>
        <p:spPr>
          <a:xfrm>
            <a:off x="758301" y="1825624"/>
            <a:ext cx="649349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err="1"/>
              <a:t>Propionibacterium</a:t>
            </a:r>
            <a:r>
              <a:rPr lang="ru-RU" b="1" dirty="0"/>
              <a:t> </a:t>
            </a:r>
            <a:r>
              <a:rPr lang="ru-RU" b="1" dirty="0" err="1"/>
              <a:t>freudenreichii</a:t>
            </a:r>
            <a:r>
              <a:rPr lang="ru-RU" dirty="0"/>
              <a:t>: Грамположительные, анаэробные, палочковидные бактерии, известные своей способностью производить </a:t>
            </a:r>
            <a:r>
              <a:rPr lang="ru-RU" dirty="0" err="1"/>
              <a:t>пропионовую</a:t>
            </a:r>
            <a:r>
              <a:rPr lang="ru-RU" dirty="0"/>
              <a:t> кислоту. Широко используются в пищевой промышленности, особенно при производстве сыра </a:t>
            </a:r>
            <a:r>
              <a:rPr lang="ru-RU" dirty="0" err="1"/>
              <a:t>Эмменталь</a:t>
            </a:r>
            <a:r>
              <a:rPr lang="ru-RU" dirty="0"/>
              <a:t>, где они способствуют формированию характерных "дырок".</a:t>
            </a:r>
          </a:p>
          <a:p>
            <a:endParaRPr lang="ru-RU" dirty="0"/>
          </a:p>
          <a:p>
            <a:r>
              <a:rPr lang="ru-RU" b="1" dirty="0" err="1"/>
              <a:t>Eubacterium</a:t>
            </a:r>
            <a:r>
              <a:rPr lang="ru-RU" b="1" dirty="0"/>
              <a:t> </a:t>
            </a:r>
            <a:r>
              <a:rPr lang="ru-RU" b="1" dirty="0" err="1"/>
              <a:t>rectale</a:t>
            </a:r>
            <a:r>
              <a:rPr lang="ru-RU" dirty="0"/>
              <a:t>: Грамположительные, анаэробные бактерии, являющиеся частью нормальной микрофлоры человеческого кишечника. Играют важную роль в процессах ферментации пищевых волокон и производстве короткоцепочечных жирных кислот.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165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A2D63B-563B-4A99-BE5B-2F38E4D8F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17500"/>
            <a:ext cx="10515600" cy="1325563"/>
          </a:xfrm>
        </p:spPr>
        <p:txBody>
          <a:bodyPr/>
          <a:lstStyle/>
          <a:p>
            <a:r>
              <a:rPr lang="en-US" dirty="0"/>
              <a:t>2.</a:t>
            </a:r>
            <a:r>
              <a:rPr lang="ru-RU" dirty="0"/>
              <a:t>3 </a:t>
            </a:r>
            <a:r>
              <a:rPr lang="en-US" dirty="0" err="1"/>
              <a:t>Actinomycetales</a:t>
            </a:r>
            <a:endParaRPr lang="en-US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96F0143-5044-466D-99D0-21A76CFF2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4941" y="1878891"/>
            <a:ext cx="5416689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471D94-8640-4AFB-99AB-047E7E96E05C}"/>
              </a:ext>
            </a:extLst>
          </p:cNvPr>
          <p:cNvSpPr txBox="1"/>
          <p:nvPr/>
        </p:nvSpPr>
        <p:spPr>
          <a:xfrm>
            <a:off x="758301" y="1825624"/>
            <a:ext cx="64934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err="1"/>
              <a:t>Actinomyces</a:t>
            </a:r>
            <a:r>
              <a:rPr lang="ru-RU" sz="1200" b="1" dirty="0"/>
              <a:t> </a:t>
            </a:r>
            <a:r>
              <a:rPr lang="ru-RU" sz="1200" b="1" dirty="0" err="1"/>
              <a:t>israelii</a:t>
            </a:r>
            <a:r>
              <a:rPr lang="ru-RU" sz="1200" b="1" dirty="0"/>
              <a:t>: Грамположительные, анаэробные или микроаэрофильные бактерии. Они являются частью нормальной флоры человеческих дыхательных и </a:t>
            </a:r>
            <a:r>
              <a:rPr lang="ru-RU" sz="1200" b="1" dirty="0" err="1"/>
              <a:t>дигестивных</a:t>
            </a:r>
            <a:r>
              <a:rPr lang="ru-RU" sz="1200" b="1" dirty="0"/>
              <a:t> путей, но могут вызывать актиномикоз, заболевание, характеризующееся образованием хронических абсцессов.</a:t>
            </a:r>
          </a:p>
          <a:p>
            <a:endParaRPr lang="ru-RU" sz="1200" b="1" dirty="0"/>
          </a:p>
          <a:p>
            <a:r>
              <a:rPr lang="ru-RU" sz="1200" b="1" dirty="0" err="1"/>
              <a:t>Thermoactinomyces</a:t>
            </a:r>
            <a:r>
              <a:rPr lang="ru-RU" sz="1200" b="1" dirty="0"/>
              <a:t> </a:t>
            </a:r>
            <a:r>
              <a:rPr lang="ru-RU" sz="1200" b="1" dirty="0" err="1"/>
              <a:t>vulgaris</a:t>
            </a:r>
            <a:r>
              <a:rPr lang="ru-RU" sz="1200" b="1" dirty="0"/>
              <a:t>: Грамположительные, термофильные бактерии, обнаруживаются в почве и компосте. Они могут быть причиной гиперчувствительности легких, например, фермерского легкого, из-за их спор.</a:t>
            </a:r>
          </a:p>
          <a:p>
            <a:endParaRPr lang="ru-RU" sz="1200" b="1" dirty="0"/>
          </a:p>
          <a:p>
            <a:r>
              <a:rPr lang="ru-RU" sz="1200" b="1" dirty="0" err="1"/>
              <a:t>Nocardia</a:t>
            </a:r>
            <a:r>
              <a:rPr lang="ru-RU" sz="1200" b="1" dirty="0"/>
              <a:t> </a:t>
            </a:r>
            <a:r>
              <a:rPr lang="ru-RU" sz="1200" b="1" dirty="0" err="1"/>
              <a:t>asteroides</a:t>
            </a:r>
            <a:r>
              <a:rPr lang="ru-RU" sz="1200" b="1" dirty="0"/>
              <a:t>: Грамположительные, аэробные бактерии, обитающие в почве. Они могут вызывать </a:t>
            </a:r>
            <a:r>
              <a:rPr lang="ru-RU" sz="1200" b="1" dirty="0" err="1"/>
              <a:t>нокардиоз</a:t>
            </a:r>
            <a:r>
              <a:rPr lang="ru-RU" sz="1200" b="1" dirty="0"/>
              <a:t>, инфекционное заболевание, поражающее дыхательные пути, кожу и центральную нервную систему.</a:t>
            </a:r>
          </a:p>
          <a:p>
            <a:endParaRPr lang="ru-RU" sz="1200" b="1" dirty="0"/>
          </a:p>
          <a:p>
            <a:r>
              <a:rPr lang="ru-RU" sz="1200" b="1" dirty="0" err="1"/>
              <a:t>Frankia</a:t>
            </a:r>
            <a:r>
              <a:rPr lang="ru-RU" sz="1200" b="1" dirty="0"/>
              <a:t> </a:t>
            </a:r>
            <a:r>
              <a:rPr lang="ru-RU" sz="1200" b="1" dirty="0" err="1"/>
              <a:t>alni</a:t>
            </a:r>
            <a:r>
              <a:rPr lang="ru-RU" sz="1200" b="1" dirty="0"/>
              <a:t>: Грамположительные бактерии, образующие симбиотические отношения с растениями, например, с ольхой. Они способны фиксировать атмосферный азот, образуя клубеньки на корнях растений.</a:t>
            </a:r>
          </a:p>
          <a:p>
            <a:endParaRPr lang="ru-RU" sz="1200" b="1" dirty="0"/>
          </a:p>
          <a:p>
            <a:r>
              <a:rPr lang="ru-RU" sz="1200" b="1" dirty="0" err="1"/>
              <a:t>Mycobacterium</a:t>
            </a:r>
            <a:r>
              <a:rPr lang="ru-RU" sz="1200" b="1" dirty="0"/>
              <a:t> </a:t>
            </a:r>
            <a:r>
              <a:rPr lang="ru-RU" sz="1200" b="1" dirty="0" err="1"/>
              <a:t>tuberculosis</a:t>
            </a:r>
            <a:r>
              <a:rPr lang="ru-RU" sz="1200" b="1" dirty="0"/>
              <a:t>: Грамположительные, аэробные бактерии, причина туберкулеза. Они характеризуются медленным ростом и устойчивостью к многим обычным антибиотикам.</a:t>
            </a:r>
          </a:p>
          <a:p>
            <a:endParaRPr lang="ru-RU" sz="1200" b="1" dirty="0"/>
          </a:p>
          <a:p>
            <a:r>
              <a:rPr lang="ru-RU" sz="1200" b="1" dirty="0" err="1"/>
              <a:t>Bifidobacterium</a:t>
            </a:r>
            <a:r>
              <a:rPr lang="ru-RU" sz="1200" b="1" dirty="0"/>
              <a:t> </a:t>
            </a:r>
            <a:r>
              <a:rPr lang="ru-RU" sz="1200" b="1" dirty="0" err="1"/>
              <a:t>longum</a:t>
            </a:r>
            <a:r>
              <a:rPr lang="ru-RU" sz="1200" b="1" dirty="0"/>
              <a:t>: Грамположительные, анаэробные бактерии, важная часть микрофлоры человеческого кишечника. Они участвуют в ферментации пищевых волокон, производстве витаминов и поддержании здоровья кишечника.</a:t>
            </a:r>
            <a:endParaRPr lang="en-US" sz="1200" dirty="0"/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F189DD2F-54A3-4D71-B007-FAEB4AB2B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053" y="365125"/>
            <a:ext cx="2009775" cy="1371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7554199-1355-4F33-BADE-B06BCF700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462" y="5774046"/>
            <a:ext cx="1458501" cy="91236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BABCF12-A088-4AE2-BCD7-CFE1025EC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7435" y="264737"/>
            <a:ext cx="2609422" cy="15608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FAD6620-61FB-44FA-AC8A-1820551016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79187" y="5004818"/>
            <a:ext cx="1349224" cy="16815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88839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721993-02E3-49F6-9092-62D3E07DE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Kudah-kudah</a:t>
            </a:r>
            <a:endParaRPr lang="en-US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05E34839-39A8-42BC-BD03-9205B3F52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3957"/>
            <a:ext cx="10515600" cy="4334674"/>
          </a:xfrm>
        </p:spPr>
      </p:pic>
    </p:spTree>
    <p:extLst>
      <p:ext uri="{BB962C8B-B14F-4D97-AF65-F5344CB8AC3E}">
        <p14:creationId xmlns:p14="http://schemas.microsoft.com/office/powerpoint/2010/main" val="3698066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5288EA-DB17-40CE-BC68-D74D79758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Firmicutes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4B3AB80-5C5E-477D-B41C-1FC46CEC2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К отделу Firmicutes (от лат. firmus — крепкий, </a:t>
            </a:r>
            <a:r>
              <a:rPr lang="ru-RU" dirty="0" err="1"/>
              <a:t>cutes</a:t>
            </a:r>
            <a:r>
              <a:rPr lang="ru-RU" dirty="0"/>
              <a:t> — кожа) относят прокариот с грамположительным типом клеточной стенки. Они могут быть в виде кокков, палочек или нитей. Некоторые клетки ветвятся. Бывают подвижные и неподвижные формы. Обычно фирмикуты размножаются бинарным делением, иногда — спорами.</a:t>
            </a:r>
          </a:p>
          <a:p>
            <a:endParaRPr lang="ru-RU" dirty="0"/>
          </a:p>
          <a:p>
            <a:r>
              <a:rPr lang="ru-RU" dirty="0"/>
              <a:t>В большинстве случаев это нефотосинтезирутогцие организмы</a:t>
            </a:r>
            <a:r>
              <a:rPr lang="en-US" dirty="0"/>
              <a:t> </a:t>
            </a:r>
            <a:r>
              <a:rPr lang="ru-RU" dirty="0"/>
              <a:t>хемотрофы, аэробы, анаэробы и факультативные анаэробы. Отдел включает неспорообразующие и спорообразующие бактерии, актиномицеты и близкие к ним организмы.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742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>
            <a:extLst>
              <a:ext uri="{FF2B5EF4-FFF2-40B4-BE49-F238E27FC236}">
                <a16:creationId xmlns:a16="http://schemas.microsoft.com/office/drawing/2014/main" id="{0E9D85F2-0EF4-4CE6-939D-DB987EE83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939" y="2043638"/>
            <a:ext cx="5740061" cy="435133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BAAF63-41D6-4F0E-B81D-667AC8D67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Firmicutes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319E1F-1CED-4DC6-A3B3-E87A8DEF6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84037" cy="3980371"/>
          </a:xfrm>
        </p:spPr>
        <p:txBody>
          <a:bodyPr/>
          <a:lstStyle/>
          <a:p>
            <a:r>
              <a:rPr lang="ru-RU" dirty="0"/>
              <a:t>Группа 1 — грамположительные кокки.</a:t>
            </a:r>
          </a:p>
          <a:p>
            <a:r>
              <a:rPr lang="ru-RU" dirty="0"/>
              <a:t>Группа 2 — палочки и кокки, образующие эндоспоры.</a:t>
            </a:r>
          </a:p>
          <a:p>
            <a:r>
              <a:rPr lang="ru-RU" dirty="0"/>
              <a:t>Группа 3 — грамположительные палочковидные бактерии, не образующие эндоспор.</a:t>
            </a:r>
          </a:p>
          <a:p>
            <a:r>
              <a:rPr lang="ru-RU" dirty="0"/>
              <a:t>Группа 2.1 — </a:t>
            </a:r>
            <a:r>
              <a:rPr lang="ru-RU" dirty="0" err="1"/>
              <a:t>коринеформные</a:t>
            </a:r>
            <a:r>
              <a:rPr lang="ru-RU" dirty="0"/>
              <a:t> бактерии.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268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861B2B-6641-4A9B-963A-36213210A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Firmicutes</a:t>
            </a:r>
            <a:r>
              <a:rPr lang="ru-RU" dirty="0"/>
              <a:t>: </a:t>
            </a:r>
            <a:r>
              <a:rPr lang="en-US" dirty="0" err="1"/>
              <a:t>Firmibacteria</a:t>
            </a:r>
            <a:r>
              <a:rPr lang="ru-RU" dirty="0"/>
              <a:t>: </a:t>
            </a:r>
            <a:r>
              <a:rPr lang="en-US" dirty="0" err="1"/>
              <a:t>Micrococcaceae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F3A9BA-C395-4876-934A-2AEBE73EF4D7}"/>
              </a:ext>
            </a:extLst>
          </p:cNvPr>
          <p:cNvSpPr txBox="1"/>
          <p:nvPr/>
        </p:nvSpPr>
        <p:spPr>
          <a:xfrm>
            <a:off x="532104" y="1357046"/>
            <a:ext cx="5919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45C107A9-FACE-40B6-97DF-D724CDD7A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64767" cy="4797117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Бактерии семейства </a:t>
            </a:r>
            <a:r>
              <a:rPr lang="ru-RU" dirty="0" err="1"/>
              <a:t>Micrococcaceae</a:t>
            </a:r>
            <a:r>
              <a:rPr lang="ru-RU" dirty="0"/>
              <a:t> имеют сферические клетки, способные делиться в одной или нескольких плоскостях, что приводит к образованию правильных или неправильных групп или пакетов. Подвижные и неподвижные. Спор не образуют. </a:t>
            </a:r>
            <a:r>
              <a:rPr lang="ru-RU" dirty="0" err="1"/>
              <a:t>Хемоорганотрофы</a:t>
            </a:r>
            <a:r>
              <a:rPr lang="ru-RU" dirty="0"/>
              <a:t>. Аэробы или факультативные анаэробы. </a:t>
            </a:r>
          </a:p>
          <a:p>
            <a:r>
              <a:rPr lang="ru-RU" dirty="0"/>
              <a:t>Виды рода </a:t>
            </a:r>
            <a:r>
              <a:rPr lang="ru-RU" dirty="0" err="1"/>
              <a:t>Micrococcus</a:t>
            </a:r>
            <a:r>
              <a:rPr lang="ru-RU" dirty="0"/>
              <a:t> распространены в почвах и пресных водах. </a:t>
            </a:r>
          </a:p>
          <a:p>
            <a:r>
              <a:rPr lang="ru-RU" dirty="0"/>
              <a:t>Род </a:t>
            </a:r>
            <a:r>
              <a:rPr lang="ru-RU" dirty="0" err="1"/>
              <a:t>Staphylococcus</a:t>
            </a:r>
            <a:r>
              <a:rPr lang="ru-RU" dirty="0"/>
              <a:t> представлен патогенными видами, встречающимися на коже и слизистых оболочках теплокровных организмов, </a:t>
            </a:r>
          </a:p>
          <a:p>
            <a:r>
              <a:rPr lang="ru-RU" dirty="0"/>
              <a:t>род </a:t>
            </a:r>
            <a:r>
              <a:rPr lang="ru-RU" dirty="0" err="1"/>
              <a:t>Planococcus</a:t>
            </a:r>
            <a:r>
              <a:rPr lang="ru-RU" dirty="0"/>
              <a:t> — видами, распространенными в морской воде.</a:t>
            </a:r>
          </a:p>
          <a:p>
            <a:endParaRPr lang="ru-RU" dirty="0"/>
          </a:p>
          <a:p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2415C7-6282-4AB2-A14C-658EAED7D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113" y="1726378"/>
            <a:ext cx="4148288" cy="16027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8A3421C-7501-423C-B035-235A99B8E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846" y="4154750"/>
            <a:ext cx="2380954" cy="166678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246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861B2B-6641-4A9B-963A-36213210A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Firmicutes</a:t>
            </a:r>
            <a:r>
              <a:rPr lang="ru-RU" dirty="0"/>
              <a:t>: </a:t>
            </a:r>
            <a:r>
              <a:rPr lang="en-US" dirty="0" err="1"/>
              <a:t>Firmibacteria</a:t>
            </a:r>
            <a:r>
              <a:rPr lang="ru-RU" dirty="0"/>
              <a:t>: </a:t>
            </a:r>
            <a:r>
              <a:rPr lang="ru-RU" dirty="0" err="1"/>
              <a:t>Streptococcaceae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F3A9BA-C395-4876-934A-2AEBE73EF4D7}"/>
              </a:ext>
            </a:extLst>
          </p:cNvPr>
          <p:cNvSpPr txBox="1"/>
          <p:nvPr/>
        </p:nvSpPr>
        <p:spPr>
          <a:xfrm>
            <a:off x="532104" y="1357046"/>
            <a:ext cx="5919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45C107A9-FACE-40B6-97DF-D724CDD7A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693"/>
            <a:ext cx="7195973" cy="5384307"/>
          </a:xfrm>
        </p:spPr>
        <p:txBody>
          <a:bodyPr>
            <a:normAutofit fontScale="62500" lnSpcReduction="20000"/>
          </a:bodyPr>
          <a:lstStyle/>
          <a:p>
            <a:r>
              <a:rPr lang="ru-RU" dirty="0"/>
              <a:t>Семейство включает пять родов, представители которых играют большую роль в получении кисломолочных продуктов, силоса и т. д. </a:t>
            </a:r>
            <a:endParaRPr lang="en-US" dirty="0"/>
          </a:p>
          <a:p>
            <a:r>
              <a:rPr lang="ru-RU" dirty="0" err="1"/>
              <a:t>Streptococcus</a:t>
            </a:r>
            <a:r>
              <a:rPr lang="ru-RU" dirty="0"/>
              <a:t> </a:t>
            </a:r>
            <a:r>
              <a:rPr lang="ru-RU" dirty="0" err="1"/>
              <a:t>pyogenes</a:t>
            </a:r>
            <a:r>
              <a:rPr lang="ru-RU" dirty="0"/>
              <a:t>: Грамположительные, кокковые бактерии, образующие цепочки. Известны как причина многих инфекций, включая ангину, скарлатину, и кожные инфекции.</a:t>
            </a:r>
          </a:p>
          <a:p>
            <a:r>
              <a:rPr lang="ru-RU" dirty="0" err="1"/>
              <a:t>Leuconostoc</a:t>
            </a:r>
            <a:r>
              <a:rPr lang="ru-RU" dirty="0"/>
              <a:t> </a:t>
            </a:r>
            <a:r>
              <a:rPr lang="ru-RU" dirty="0" err="1"/>
              <a:t>mesenteroides</a:t>
            </a:r>
            <a:r>
              <a:rPr lang="ru-RU" dirty="0"/>
              <a:t>: Грамположительные, кокковые бактерии, часто используются в пищевой промышленности, в частности, для ферментации овощей, фруктов и молочных продуктов.</a:t>
            </a:r>
          </a:p>
          <a:p>
            <a:r>
              <a:rPr lang="ru-RU" dirty="0" err="1"/>
              <a:t>Aerococcus</a:t>
            </a:r>
            <a:r>
              <a:rPr lang="ru-RU" dirty="0"/>
              <a:t> </a:t>
            </a:r>
            <a:r>
              <a:rPr lang="ru-RU" dirty="0" err="1"/>
              <a:t>viridans</a:t>
            </a:r>
            <a:r>
              <a:rPr lang="ru-RU" dirty="0"/>
              <a:t>: Грамположительные, кокковые бактерии, обычно встречаются во рту и на коже человека. Могут быть причиной инфекционного эндокардита и других инфекций.</a:t>
            </a:r>
          </a:p>
          <a:p>
            <a:r>
              <a:rPr lang="ru-RU" dirty="0" err="1"/>
              <a:t>Gemella</a:t>
            </a:r>
            <a:r>
              <a:rPr lang="ru-RU" dirty="0"/>
              <a:t> </a:t>
            </a:r>
            <a:r>
              <a:rPr lang="ru-RU" dirty="0" err="1"/>
              <a:t>morbillorum</a:t>
            </a:r>
            <a:r>
              <a:rPr lang="ru-RU" dirty="0"/>
              <a:t> : Грамположительные, кокковые бактерии, обитают во рту, верхних дыхательных путях и кишечнике человека. Могут вызывать инфекции, особенно у людей с ослабленной иммунной системой.</a:t>
            </a:r>
            <a:endParaRPr lang="en-US" dirty="0"/>
          </a:p>
          <a:p>
            <a:r>
              <a:rPr lang="ru-RU" dirty="0" err="1"/>
              <a:t>Pediococcus</a:t>
            </a:r>
            <a:r>
              <a:rPr lang="ru-RU" dirty="0"/>
              <a:t> </a:t>
            </a:r>
            <a:r>
              <a:rPr lang="ru-RU" dirty="0" err="1"/>
              <a:t>acidilactici</a:t>
            </a:r>
            <a:r>
              <a:rPr lang="ru-RU" dirty="0"/>
              <a:t>: Грамположительные, кокковые бактерии, используются в пищевой промышленности для ферментации овощей, мяса и молочных продуктов, устойчивы к кислым условиям</a:t>
            </a: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E378542-D7FD-4B63-B9AC-42069177D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4173" y="1758924"/>
            <a:ext cx="4030581" cy="22110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5A5EEB5-A76F-4731-BDA2-0C4C84530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3697" y="4290590"/>
            <a:ext cx="1248617" cy="11336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1DE892B-4660-466A-B326-63B52B2E3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670" y="4290591"/>
            <a:ext cx="1219411" cy="11958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19C74B7-4F05-424C-A222-A13B00F046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6605" y="4290590"/>
            <a:ext cx="1243659" cy="12579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94C56FF-70AF-4A17-86A0-2480E0BDF0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5743" y="5486400"/>
            <a:ext cx="1292200" cy="12633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47600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861B2B-6641-4A9B-963A-36213210A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Firmicutes</a:t>
            </a:r>
            <a:r>
              <a:rPr lang="ru-RU" dirty="0"/>
              <a:t>: </a:t>
            </a:r>
            <a:r>
              <a:rPr lang="en-US" dirty="0" err="1"/>
              <a:t>Firmibacteria</a:t>
            </a:r>
            <a:r>
              <a:rPr lang="ru-RU" dirty="0"/>
              <a:t>: </a:t>
            </a:r>
            <a:r>
              <a:rPr lang="en-US" dirty="0" err="1"/>
              <a:t>Peptococcaceae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F3A9BA-C395-4876-934A-2AEBE73EF4D7}"/>
              </a:ext>
            </a:extLst>
          </p:cNvPr>
          <p:cNvSpPr txBox="1"/>
          <p:nvPr/>
        </p:nvSpPr>
        <p:spPr>
          <a:xfrm>
            <a:off x="532104" y="1357046"/>
            <a:ext cx="5919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45C107A9-FACE-40B6-97DF-D724CDD7A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693"/>
            <a:ext cx="7195973" cy="5384307"/>
          </a:xfrm>
        </p:spPr>
        <p:txBody>
          <a:bodyPr>
            <a:normAutofit fontScale="70000" lnSpcReduction="20000"/>
          </a:bodyPr>
          <a:lstStyle/>
          <a:p>
            <a:r>
              <a:rPr lang="ru-RU" dirty="0" err="1"/>
              <a:t>Peptococcus</a:t>
            </a:r>
            <a:r>
              <a:rPr lang="ru-RU" dirty="0"/>
              <a:t> </a:t>
            </a:r>
            <a:r>
              <a:rPr lang="ru-RU" dirty="0" err="1"/>
              <a:t>niger</a:t>
            </a:r>
            <a:r>
              <a:rPr lang="ru-RU" dirty="0"/>
              <a:t>: Грамположительные, анаэробные, кокковые бактерии, обычно обнаруживаются в человеческом кишечнике и других анаэробных средах. Могут участвовать в процессах брожения.</a:t>
            </a:r>
          </a:p>
          <a:p>
            <a:endParaRPr lang="ru-RU" dirty="0"/>
          </a:p>
          <a:p>
            <a:r>
              <a:rPr lang="ru-RU" dirty="0" err="1"/>
              <a:t>Peptostreptococcus</a:t>
            </a:r>
            <a:r>
              <a:rPr lang="ru-RU" dirty="0"/>
              <a:t> </a:t>
            </a:r>
            <a:r>
              <a:rPr lang="ru-RU" dirty="0" err="1"/>
              <a:t>anaerobius</a:t>
            </a:r>
            <a:r>
              <a:rPr lang="ru-RU" dirty="0"/>
              <a:t>: Грамположительные, анаэробные, кокковые бактерии, часто встречаются в анаэробных участках человеческого тела, включая кишечник, могут быть связаны с инфекциями.</a:t>
            </a:r>
          </a:p>
          <a:p>
            <a:endParaRPr lang="ru-RU" dirty="0"/>
          </a:p>
          <a:p>
            <a:r>
              <a:rPr lang="ru-RU" dirty="0" err="1"/>
              <a:t>Ruminococcus</a:t>
            </a:r>
            <a:r>
              <a:rPr lang="ru-RU" dirty="0"/>
              <a:t> </a:t>
            </a:r>
            <a:r>
              <a:rPr lang="ru-RU" dirty="0" err="1"/>
              <a:t>albus</a:t>
            </a:r>
            <a:r>
              <a:rPr lang="ru-RU" dirty="0"/>
              <a:t>: Грамположительные, анаэробные бактерии, важные для ферментации целлюлозы в рубце жвачных животных, способствуют пищеварению растительной клетчатки.</a:t>
            </a:r>
          </a:p>
          <a:p>
            <a:endParaRPr lang="ru-RU" dirty="0"/>
          </a:p>
          <a:p>
            <a:r>
              <a:rPr lang="ru-RU" dirty="0" err="1"/>
              <a:t>Sarcina</a:t>
            </a:r>
            <a:r>
              <a:rPr lang="ru-RU" dirty="0"/>
              <a:t> </a:t>
            </a:r>
            <a:r>
              <a:rPr lang="ru-RU" dirty="0" err="1"/>
              <a:t>ventriculi</a:t>
            </a:r>
            <a:r>
              <a:rPr lang="ru-RU" dirty="0"/>
              <a:t>: Грамположительные, аэробные или микроаэрофильные, кокковые бактерии, образующие характерные пакеты клеток. Встречаются в желудочно-кишечном тракте и могут быть связаны с желудочными расстройствами.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8A18C19-4C7D-44E4-A833-CD89415F8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262" y="1473693"/>
            <a:ext cx="4274338" cy="21114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C285F3D-794D-447F-A5A4-44EAD8750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635" y="4522489"/>
            <a:ext cx="1771796" cy="19703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7E8D687-A08F-4BAD-8D49-060DE49C5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4173" y="3532842"/>
            <a:ext cx="1016593" cy="9896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DF8C08B-A7AC-4517-B886-FDBAAACEC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0766" y="3567687"/>
            <a:ext cx="1956363" cy="9199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3E62599-0BEA-4C00-8E4B-6BA108695F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9431" y="4522488"/>
            <a:ext cx="2015162" cy="16319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14640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4908FD-4A3F-46F7-8150-A90383C7C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Firmicutes</a:t>
            </a:r>
            <a:r>
              <a:rPr lang="ru-RU" dirty="0"/>
              <a:t>: </a:t>
            </a:r>
            <a:r>
              <a:rPr lang="en-US" dirty="0" err="1"/>
              <a:t>Firmibacteria</a:t>
            </a:r>
            <a:r>
              <a:rPr lang="en-US" dirty="0"/>
              <a:t>: </a:t>
            </a:r>
            <a:r>
              <a:rPr lang="en-US" dirty="0" err="1"/>
              <a:t>Bacillaceae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32456C-FB94-4BDD-B462-4D12EFAF9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464946" cy="5285389"/>
          </a:xfrm>
        </p:spPr>
        <p:txBody>
          <a:bodyPr>
            <a:normAutofit fontScale="55000" lnSpcReduction="20000"/>
          </a:bodyPr>
          <a:lstStyle/>
          <a:p>
            <a:r>
              <a:rPr lang="ru-RU" dirty="0" err="1"/>
              <a:t>Bacillus</a:t>
            </a:r>
            <a:r>
              <a:rPr lang="ru-RU" dirty="0"/>
              <a:t> </a:t>
            </a:r>
            <a:r>
              <a:rPr lang="ru-RU" dirty="0" err="1"/>
              <a:t>subtilis</a:t>
            </a:r>
            <a:r>
              <a:rPr lang="ru-RU" dirty="0"/>
              <a:t>: Грамположительные, палочковидные бактерии, способные формировать споры. Широко используются в промышленности и исследованиях благодаря своим ферментативным способностям и модельному статусу в микробиологии.</a:t>
            </a:r>
          </a:p>
          <a:p>
            <a:endParaRPr lang="ru-RU" dirty="0"/>
          </a:p>
          <a:p>
            <a:r>
              <a:rPr lang="ru-RU" dirty="0" err="1"/>
              <a:t>Sporosarcina</a:t>
            </a:r>
            <a:r>
              <a:rPr lang="ru-RU" dirty="0"/>
              <a:t> </a:t>
            </a:r>
            <a:r>
              <a:rPr lang="ru-RU" dirty="0" err="1"/>
              <a:t>ureae</a:t>
            </a:r>
            <a:r>
              <a:rPr lang="ru-RU" dirty="0"/>
              <a:t>: Грамположительные, палочковидные бактерии, также способные к спорообразованию. Уникальны тем, что могут расщеплять мочевину, встречаются в почве, сточных водах и загрязненных средах.</a:t>
            </a:r>
          </a:p>
          <a:p>
            <a:endParaRPr lang="ru-RU" dirty="0"/>
          </a:p>
          <a:p>
            <a:r>
              <a:rPr lang="ru-RU" dirty="0" err="1"/>
              <a:t>Sporolactobacillus</a:t>
            </a:r>
            <a:r>
              <a:rPr lang="ru-RU" dirty="0"/>
              <a:t> </a:t>
            </a:r>
            <a:r>
              <a:rPr lang="ru-RU" dirty="0" err="1"/>
              <a:t>inulinus</a:t>
            </a:r>
            <a:r>
              <a:rPr lang="ru-RU" dirty="0"/>
              <a:t>: Грамположительные, палочковидные, анаэробные бактерии, образующие споры. Они участвуют в процессах ферментации, в частности, превращают сахара в молочную кислоту.</a:t>
            </a:r>
          </a:p>
          <a:p>
            <a:endParaRPr lang="ru-RU" dirty="0"/>
          </a:p>
          <a:p>
            <a:r>
              <a:rPr lang="ru-RU" dirty="0" err="1"/>
              <a:t>Clostridium</a:t>
            </a:r>
            <a:r>
              <a:rPr lang="ru-RU" dirty="0"/>
              <a:t> </a:t>
            </a:r>
            <a:r>
              <a:rPr lang="ru-RU" dirty="0" err="1"/>
              <a:t>botulinum</a:t>
            </a:r>
            <a:r>
              <a:rPr lang="ru-RU" dirty="0"/>
              <a:t>: Грамположительные, палочковидные, анаэробные бактерии, образующие споры. Они известны своей способностью производить ботулинический токсин, один из самых мощных известных токсинов, вызывающий ботулизм.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89C3B0-4296-4127-8566-F8523C45C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601" y="1690688"/>
            <a:ext cx="5464946" cy="27841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3D5AE5C-D7E7-4BE5-BD99-A29C4D490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709" y="4603624"/>
            <a:ext cx="1828013" cy="15088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Клетки Bacillus subtilis (споры окрашены в синий цвет)">
            <a:extLst>
              <a:ext uri="{FF2B5EF4-FFF2-40B4-BE49-F238E27FC236}">
                <a16:creationId xmlns:a16="http://schemas.microsoft.com/office/drawing/2014/main" id="{DA82CE02-204D-48A6-BCE7-205653A1B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285" y="4663711"/>
            <a:ext cx="1851549" cy="13886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CA680B5-7327-47B2-966E-5C4B2B578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1397" y="4757724"/>
            <a:ext cx="1627712" cy="12946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27917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4908FD-4A3F-46F7-8150-A90383C7C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Firmicutes</a:t>
            </a:r>
            <a:r>
              <a:rPr lang="ru-RU" dirty="0"/>
              <a:t>: </a:t>
            </a:r>
            <a:r>
              <a:rPr lang="en-US" dirty="0" err="1"/>
              <a:t>Firmibacteria</a:t>
            </a:r>
            <a:r>
              <a:rPr lang="en-US" dirty="0"/>
              <a:t>: </a:t>
            </a:r>
            <a:r>
              <a:rPr lang="en-US" dirty="0" err="1"/>
              <a:t>Lactobacillaceae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32456C-FB94-4BDD-B462-4D12EFAF9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891" y="1825625"/>
            <a:ext cx="8598763" cy="4667250"/>
          </a:xfrm>
        </p:spPr>
        <p:txBody>
          <a:bodyPr/>
          <a:lstStyle/>
          <a:p>
            <a:r>
              <a:rPr lang="ru-RU" dirty="0"/>
              <a:t>грамположительные палочковидные бактерии, не образующие эндоспор. Представлены одним семейством — </a:t>
            </a:r>
            <a:r>
              <a:rPr lang="ru-RU" dirty="0" err="1"/>
              <a:t>Lactobacillaceae</a:t>
            </a:r>
            <a:r>
              <a:rPr lang="ru-RU" dirty="0"/>
              <a:t>. По форме это прямые или изогнутые палочки, одиночные или в цепочках. Спор не образуют. Неподвижные. Анаэробы или факультативные анаэробы. Сбраживают углеводы с образованием молочной кислоты. Распространены в почвах, на растениях, в желудочно-кишечном тракте животных, молочных продуктах и т. д.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3BC3CAE-0A00-48AD-8EF2-267C03399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176" y="1983232"/>
            <a:ext cx="2730946" cy="217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EE2B62-0134-4238-A92C-B68157911AB7}"/>
              </a:ext>
            </a:extLst>
          </p:cNvPr>
          <p:cNvSpPr txBox="1"/>
          <p:nvPr/>
        </p:nvSpPr>
        <p:spPr>
          <a:xfrm>
            <a:off x="9215021" y="4451794"/>
            <a:ext cx="28120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L. </a:t>
            </a:r>
            <a:r>
              <a:rPr lang="ru-RU" dirty="0" err="1"/>
              <a:t>acidophilus</a:t>
            </a:r>
            <a:r>
              <a:rPr lang="ru-RU" dirty="0"/>
              <a:t> около клеток вагинального эпителия</a:t>
            </a:r>
          </a:p>
        </p:txBody>
      </p:sp>
    </p:spTree>
    <p:extLst>
      <p:ext uri="{BB962C8B-B14F-4D97-AF65-F5344CB8AC3E}">
        <p14:creationId xmlns:p14="http://schemas.microsoft.com/office/powerpoint/2010/main" val="808291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Bubblegum Sans"/>
        <a:ea typeface=""/>
        <a:cs typeface=""/>
      </a:majorFont>
      <a:minorFont>
        <a:latin typeface="Comic Sans MS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372</TotalTime>
  <Words>1099</Words>
  <Application>Microsoft Office PowerPoint</Application>
  <PresentationFormat>Широкоэкранный</PresentationFormat>
  <Paragraphs>88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Bubblegum Sans</vt:lpstr>
      <vt:lpstr>Comic Sans MS</vt:lpstr>
      <vt:lpstr>Office Theme</vt:lpstr>
      <vt:lpstr>Микрочелики: толстые козявки</vt:lpstr>
      <vt:lpstr>Kudah-kudah</vt:lpstr>
      <vt:lpstr>Firmicutes</vt:lpstr>
      <vt:lpstr>Firmicutes</vt:lpstr>
      <vt:lpstr>Firmicutes: Firmibacteria: Micrococcaceae</vt:lpstr>
      <vt:lpstr>Firmicutes: Firmibacteria: Streptococcaceae</vt:lpstr>
      <vt:lpstr>Firmicutes: Firmibacteria: Peptococcaceae</vt:lpstr>
      <vt:lpstr>Firmicutes: Firmibacteria: Bacillaceae</vt:lpstr>
      <vt:lpstr>Firmicutes: Firmibacteria: Lactobacillaceae</vt:lpstr>
      <vt:lpstr>Firmicutes: Tallobacteria</vt:lpstr>
      <vt:lpstr>2.1 Class</vt:lpstr>
      <vt:lpstr>2.2 Propionobacteriaceae</vt:lpstr>
      <vt:lpstr>2.3 Actinomycetales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Микрочелики: тонкие козявки</dc:title>
  <dc:creator>Thu Nguen</dc:creator>
  <cp:lastModifiedBy>Thu Nguen</cp:lastModifiedBy>
  <cp:revision>28</cp:revision>
  <dcterms:created xsi:type="dcterms:W3CDTF">2024-01-30T19:02:40Z</dcterms:created>
  <dcterms:modified xsi:type="dcterms:W3CDTF">2024-02-01T16:02:42Z</dcterms:modified>
</cp:coreProperties>
</file>